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6" r:id="rId2"/>
    <p:sldId id="265" r:id="rId3"/>
    <p:sldId id="258" r:id="rId4"/>
    <p:sldId id="264" r:id="rId5"/>
    <p:sldId id="267" r:id="rId6"/>
    <p:sldId id="266" r:id="rId7"/>
    <p:sldId id="263" r:id="rId8"/>
    <p:sldId id="259" r:id="rId9"/>
    <p:sldId id="268" r:id="rId10"/>
    <p:sldId id="269" r:id="rId11"/>
    <p:sldId id="262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400" kern="1200">
        <a:solidFill>
          <a:schemeClr val="bg2"/>
        </a:solidFill>
        <a:latin typeface="Microsoft Sans Serif" panose="020B0604020202020204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400" kern="1200">
        <a:solidFill>
          <a:schemeClr val="bg2"/>
        </a:solidFill>
        <a:latin typeface="Microsoft Sans Serif" panose="020B0604020202020204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400" kern="1200">
        <a:solidFill>
          <a:schemeClr val="bg2"/>
        </a:solidFill>
        <a:latin typeface="Microsoft Sans Serif" panose="020B0604020202020204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400" kern="1200">
        <a:solidFill>
          <a:schemeClr val="bg2"/>
        </a:solidFill>
        <a:latin typeface="Microsoft Sans Serif" panose="020B0604020202020204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400" kern="1200">
        <a:solidFill>
          <a:schemeClr val="bg2"/>
        </a:solidFill>
        <a:latin typeface="Microsoft Sans Serif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2"/>
        </a:solidFill>
        <a:latin typeface="Microsoft Sans Serif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2"/>
        </a:solidFill>
        <a:latin typeface="Microsoft Sans Serif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2"/>
        </a:solidFill>
        <a:latin typeface="Microsoft Sans Serif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2"/>
        </a:solidFill>
        <a:latin typeface="Microsoft Sans Serif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202"/>
    <a:srgbClr val="666666"/>
    <a:srgbClr val="CC0000"/>
    <a:srgbClr val="A8BFC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929"/>
  </p:normalViewPr>
  <p:slideViewPr>
    <p:cSldViewPr snapToGrid="0">
      <p:cViewPr varScale="1">
        <p:scale>
          <a:sx n="107" d="100"/>
          <a:sy n="107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D4E80-20CF-4A74-AD88-4A2A1A7D8B7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78B78B4-EF69-4A48-AB3A-A7B29C070EFF}">
      <dgm:prSet phldrT="[Text]" custT="1"/>
      <dgm:spPr/>
      <dgm:t>
        <a:bodyPr/>
        <a:lstStyle/>
        <a:p>
          <a:pPr algn="ctr"/>
          <a:r>
            <a:rPr lang="de-DE" sz="1300" b="1" dirty="0" smtClean="0"/>
            <a:t>2008</a:t>
          </a:r>
        </a:p>
        <a:p>
          <a:pPr algn="ctr"/>
          <a:r>
            <a:rPr lang="de-DE" sz="1300" dirty="0" smtClean="0"/>
            <a:t>Start </a:t>
          </a:r>
          <a:r>
            <a:rPr lang="de-DE" sz="1300" dirty="0" err="1" smtClean="0"/>
            <a:t>of</a:t>
          </a:r>
          <a:r>
            <a:rPr lang="de-DE" sz="1300" dirty="0" smtClean="0"/>
            <a:t> </a:t>
          </a:r>
          <a:r>
            <a:rPr lang="de-DE" sz="1300" dirty="0" err="1" smtClean="0"/>
            <a:t>business</a:t>
          </a:r>
          <a:r>
            <a:rPr lang="de-DE" sz="1300" dirty="0" smtClean="0"/>
            <a:t> 4 </a:t>
          </a:r>
          <a:r>
            <a:rPr lang="de-DE" sz="1300" dirty="0" err="1" smtClean="0"/>
            <a:t>partners</a:t>
          </a:r>
          <a:r>
            <a:rPr lang="de-DE" sz="1300" dirty="0" smtClean="0"/>
            <a:t/>
          </a:r>
          <a:br>
            <a:rPr lang="de-DE" sz="1300" dirty="0" smtClean="0"/>
          </a:br>
          <a:r>
            <a:rPr lang="de-DE" sz="1300" dirty="0" smtClean="0"/>
            <a:t>1 </a:t>
          </a:r>
          <a:r>
            <a:rPr lang="de-DE" sz="1300" dirty="0" err="1" smtClean="0"/>
            <a:t>secretary</a:t>
          </a:r>
          <a:endParaRPr lang="de-DE" sz="1300" dirty="0"/>
        </a:p>
      </dgm:t>
    </dgm:pt>
    <dgm:pt modelId="{9864FF0A-D0D1-4627-BA67-A9051D91DF5A}" type="parTrans" cxnId="{1DB65B5B-F8C0-4A23-9367-C9A3C545C813}">
      <dgm:prSet/>
      <dgm:spPr/>
      <dgm:t>
        <a:bodyPr/>
        <a:lstStyle/>
        <a:p>
          <a:endParaRPr lang="de-DE"/>
        </a:p>
      </dgm:t>
    </dgm:pt>
    <dgm:pt modelId="{829CF535-7C45-4D82-BEAC-37F017DBA5FC}" type="sibTrans" cxnId="{1DB65B5B-F8C0-4A23-9367-C9A3C545C813}">
      <dgm:prSet/>
      <dgm:spPr/>
      <dgm:t>
        <a:bodyPr/>
        <a:lstStyle/>
        <a:p>
          <a:endParaRPr lang="de-DE"/>
        </a:p>
      </dgm:t>
    </dgm:pt>
    <dgm:pt modelId="{508A4175-86D3-4654-ACF8-A8E1DD2387A2}">
      <dgm:prSet phldrT="[Text]" custT="1"/>
      <dgm:spPr/>
      <dgm:t>
        <a:bodyPr/>
        <a:lstStyle/>
        <a:p>
          <a:pPr algn="ctr"/>
          <a:r>
            <a:rPr lang="de-DE" sz="1300" b="1" dirty="0" smtClean="0"/>
            <a:t>2018</a:t>
          </a:r>
        </a:p>
        <a:p>
          <a:pPr algn="ctr"/>
          <a:r>
            <a:rPr lang="de-DE" sz="1300" dirty="0" smtClean="0"/>
            <a:t>10th </a:t>
          </a:r>
          <a:r>
            <a:rPr lang="de-DE" sz="1300" dirty="0" err="1" smtClean="0"/>
            <a:t>anniversary</a:t>
          </a:r>
          <a:r>
            <a:rPr lang="de-DE" sz="1300" dirty="0" smtClean="0"/>
            <a:t> </a:t>
          </a:r>
          <a:br>
            <a:rPr lang="de-DE" sz="1300" dirty="0" smtClean="0"/>
          </a:br>
          <a:r>
            <a:rPr lang="de-DE" sz="1300" dirty="0" smtClean="0"/>
            <a:t>4 </a:t>
          </a:r>
          <a:r>
            <a:rPr lang="de-DE" sz="1300" dirty="0" err="1" smtClean="0"/>
            <a:t>partners</a:t>
          </a:r>
          <a:r>
            <a:rPr lang="de-DE" sz="1300" dirty="0" smtClean="0"/>
            <a:t/>
          </a:r>
          <a:br>
            <a:rPr lang="de-DE" sz="1300" dirty="0" smtClean="0"/>
          </a:br>
          <a:r>
            <a:rPr lang="de-DE" sz="1300" dirty="0" smtClean="0"/>
            <a:t>9 </a:t>
          </a:r>
          <a:r>
            <a:rPr lang="de-DE" sz="1300" dirty="0" err="1" smtClean="0"/>
            <a:t>employees</a:t>
          </a:r>
          <a:r>
            <a:rPr lang="de-DE" sz="1300" dirty="0" smtClean="0"/>
            <a:t/>
          </a:r>
          <a:br>
            <a:rPr lang="de-DE" sz="1300" dirty="0" smtClean="0"/>
          </a:br>
          <a:r>
            <a:rPr lang="de-DE" sz="1300" dirty="0" err="1" smtClean="0"/>
            <a:t>about</a:t>
          </a:r>
          <a:r>
            <a:rPr lang="de-DE" sz="1300" dirty="0" smtClean="0"/>
            <a:t> 750 </a:t>
          </a:r>
          <a:r>
            <a:rPr lang="de-DE" sz="1300" dirty="0" err="1" smtClean="0"/>
            <a:t>clients</a:t>
          </a:r>
          <a:r>
            <a:rPr lang="de-DE" sz="1300" dirty="0" smtClean="0"/>
            <a:t> </a:t>
          </a:r>
          <a:endParaRPr lang="de-DE" sz="1300" dirty="0">
            <a:solidFill>
              <a:srgbClr val="FF0000"/>
            </a:solidFill>
          </a:endParaRPr>
        </a:p>
      </dgm:t>
    </dgm:pt>
    <dgm:pt modelId="{8DBB5742-476A-47C9-9C7E-65B62FC632DD}" type="parTrans" cxnId="{D64AA00C-2829-45F1-B7A4-0C4CE9A5D87E}">
      <dgm:prSet/>
      <dgm:spPr/>
      <dgm:t>
        <a:bodyPr/>
        <a:lstStyle/>
        <a:p>
          <a:endParaRPr lang="de-DE"/>
        </a:p>
      </dgm:t>
    </dgm:pt>
    <dgm:pt modelId="{A9F38E26-8327-463E-BD37-16105D755D70}" type="sibTrans" cxnId="{D64AA00C-2829-45F1-B7A4-0C4CE9A5D87E}">
      <dgm:prSet/>
      <dgm:spPr/>
      <dgm:t>
        <a:bodyPr/>
        <a:lstStyle/>
        <a:p>
          <a:endParaRPr lang="de-DE"/>
        </a:p>
      </dgm:t>
    </dgm:pt>
    <dgm:pt modelId="{81C4826C-4FFC-404A-87AB-4C2172C08C58}">
      <dgm:prSet phldrT="[Text]" custT="1"/>
      <dgm:spPr/>
      <dgm:t>
        <a:bodyPr/>
        <a:lstStyle/>
        <a:p>
          <a:pPr algn="ctr"/>
          <a:r>
            <a:rPr lang="de-DE" sz="1300" b="1" dirty="0" smtClean="0"/>
            <a:t>2013</a:t>
          </a:r>
        </a:p>
        <a:p>
          <a:pPr algn="ctr"/>
          <a:r>
            <a:rPr lang="de-DE" sz="1300" dirty="0" smtClean="0"/>
            <a:t>5th </a:t>
          </a:r>
          <a:r>
            <a:rPr lang="de-DE" sz="1300" dirty="0" err="1" smtClean="0"/>
            <a:t>anniversary</a:t>
          </a:r>
          <a:r>
            <a:rPr lang="de-DE" sz="1300" dirty="0" smtClean="0"/>
            <a:t/>
          </a:r>
          <a:br>
            <a:rPr lang="de-DE" sz="1300" dirty="0" smtClean="0"/>
          </a:br>
          <a:r>
            <a:rPr lang="de-DE" sz="1300" dirty="0" smtClean="0"/>
            <a:t>4 </a:t>
          </a:r>
          <a:r>
            <a:rPr lang="de-DE" sz="1300" dirty="0" err="1" smtClean="0"/>
            <a:t>partners</a:t>
          </a:r>
          <a:r>
            <a:rPr lang="de-DE" sz="1300" dirty="0" smtClean="0"/>
            <a:t/>
          </a:r>
          <a:br>
            <a:rPr lang="de-DE" sz="1300" dirty="0" smtClean="0"/>
          </a:br>
          <a:r>
            <a:rPr lang="de-DE" sz="1300" dirty="0" smtClean="0"/>
            <a:t>7 </a:t>
          </a:r>
          <a:r>
            <a:rPr lang="de-DE" sz="1300" dirty="0" err="1" smtClean="0"/>
            <a:t>employees</a:t>
          </a:r>
          <a:r>
            <a:rPr lang="de-DE" sz="1300" dirty="0" smtClean="0"/>
            <a:t/>
          </a:r>
          <a:br>
            <a:rPr lang="de-DE" sz="1300" dirty="0" smtClean="0"/>
          </a:br>
          <a:r>
            <a:rPr lang="de-DE" sz="1300" dirty="0" err="1" smtClean="0"/>
            <a:t>about</a:t>
          </a:r>
          <a:r>
            <a:rPr lang="de-DE" sz="1300" dirty="0" smtClean="0"/>
            <a:t> 580 </a:t>
          </a:r>
          <a:r>
            <a:rPr lang="de-DE" sz="1300" dirty="0" err="1" smtClean="0"/>
            <a:t>clients</a:t>
          </a:r>
          <a:endParaRPr lang="de-DE" sz="1300" dirty="0" smtClean="0"/>
        </a:p>
      </dgm:t>
    </dgm:pt>
    <dgm:pt modelId="{FF2246EE-81D9-425D-A7BC-7D9197E0796F}" type="sibTrans" cxnId="{B9C33415-98FF-44D5-8ACC-9466132CBD4C}">
      <dgm:prSet/>
      <dgm:spPr/>
      <dgm:t>
        <a:bodyPr/>
        <a:lstStyle/>
        <a:p>
          <a:endParaRPr lang="de-DE"/>
        </a:p>
      </dgm:t>
    </dgm:pt>
    <dgm:pt modelId="{4D1C9251-0CA4-4823-BDA5-724790B9BE15}" type="parTrans" cxnId="{B9C33415-98FF-44D5-8ACC-9466132CBD4C}">
      <dgm:prSet/>
      <dgm:spPr/>
      <dgm:t>
        <a:bodyPr/>
        <a:lstStyle/>
        <a:p>
          <a:endParaRPr lang="de-DE"/>
        </a:p>
      </dgm:t>
    </dgm:pt>
    <dgm:pt modelId="{85BE18E2-7B26-4BAD-BF0E-34A848383C76}">
      <dgm:prSet phldrT="[Text]" custT="1"/>
      <dgm:spPr/>
      <dgm:t>
        <a:bodyPr/>
        <a:lstStyle/>
        <a:p>
          <a:pPr algn="ctr"/>
          <a:r>
            <a:rPr lang="de-DE" sz="1300" b="1" dirty="0" smtClean="0"/>
            <a:t>2017</a:t>
          </a:r>
        </a:p>
        <a:p>
          <a:pPr algn="ctr"/>
          <a:r>
            <a:rPr lang="de-DE" sz="1300" dirty="0" smtClean="0"/>
            <a:t>Member </a:t>
          </a:r>
          <a:r>
            <a:rPr lang="de-DE" sz="1300" dirty="0" err="1" smtClean="0"/>
            <a:t>of</a:t>
          </a:r>
          <a:r>
            <a:rPr lang="de-DE" sz="1300" dirty="0" smtClean="0"/>
            <a:t> </a:t>
          </a:r>
          <a:br>
            <a:rPr lang="de-DE" sz="1300" dirty="0" smtClean="0"/>
          </a:br>
          <a:r>
            <a:rPr lang="de-DE" sz="1300" dirty="0" smtClean="0"/>
            <a:t>CH International</a:t>
          </a:r>
          <a:endParaRPr lang="de-DE" sz="1300" dirty="0">
            <a:solidFill>
              <a:srgbClr val="FF0000"/>
            </a:solidFill>
          </a:endParaRPr>
        </a:p>
      </dgm:t>
    </dgm:pt>
    <dgm:pt modelId="{D3C72D48-ABB5-48A9-857C-D27095201ECE}" type="sibTrans" cxnId="{C55CAC78-38A8-4504-B8D0-E20C6B65F5E0}">
      <dgm:prSet/>
      <dgm:spPr/>
      <dgm:t>
        <a:bodyPr/>
        <a:lstStyle/>
        <a:p>
          <a:endParaRPr lang="de-DE"/>
        </a:p>
      </dgm:t>
    </dgm:pt>
    <dgm:pt modelId="{BB79484E-183A-4388-9E69-EF5457241FCF}" type="parTrans" cxnId="{C55CAC78-38A8-4504-B8D0-E20C6B65F5E0}">
      <dgm:prSet/>
      <dgm:spPr/>
      <dgm:t>
        <a:bodyPr/>
        <a:lstStyle/>
        <a:p>
          <a:endParaRPr lang="de-DE"/>
        </a:p>
      </dgm:t>
    </dgm:pt>
    <dgm:pt modelId="{310C92B2-FEDA-4A45-B141-2108159A040B}" type="pres">
      <dgm:prSet presAssocID="{6A5D4E80-20CF-4A74-AD88-4A2A1A7D8B7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24ACB12-2AC7-493B-9472-27B0A9FFE5E8}" type="pres">
      <dgm:prSet presAssocID="{6A5D4E80-20CF-4A74-AD88-4A2A1A7D8B71}" presName="arrow" presStyleLbl="bgShp" presStyleIdx="0" presStyleCnt="1" custScaleX="138895"/>
      <dgm:spPr>
        <a:solidFill>
          <a:srgbClr val="C00000"/>
        </a:solidFill>
        <a:ln>
          <a:solidFill>
            <a:srgbClr val="960202"/>
          </a:solidFill>
        </a:ln>
      </dgm:spPr>
    </dgm:pt>
    <dgm:pt modelId="{6D41190A-9475-46E0-9576-C4112F08C908}" type="pres">
      <dgm:prSet presAssocID="{6A5D4E80-20CF-4A74-AD88-4A2A1A7D8B71}" presName="arrowDiagram4" presStyleCnt="0"/>
      <dgm:spPr/>
    </dgm:pt>
    <dgm:pt modelId="{24E37286-8BF7-40C4-AC8C-553B82E96770}" type="pres">
      <dgm:prSet presAssocID="{C78B78B4-EF69-4A48-AB3A-A7B29C070EFF}" presName="bullet4a" presStyleLbl="node1" presStyleIdx="0" presStyleCnt="4" custLinFactX="-200000" custLinFactY="-16826" custLinFactNeighborX="-277668" custLinFactNeighborY="-100000"/>
      <dgm:spPr>
        <a:solidFill>
          <a:srgbClr val="960202"/>
        </a:solidFill>
      </dgm:spPr>
    </dgm:pt>
    <dgm:pt modelId="{3F97A4BD-0DCE-4869-9E7B-F717DDA6460A}" type="pres">
      <dgm:prSet presAssocID="{C78B78B4-EF69-4A48-AB3A-A7B29C070EFF}" presName="textBox4a" presStyleLbl="revTx" presStyleIdx="0" presStyleCnt="4" custScaleX="151608" custScaleY="67714" custLinFactX="-40044" custLinFactY="-91885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77EBD4-2FCE-4E62-91B3-2F7AEDDA85E4}" type="pres">
      <dgm:prSet presAssocID="{81C4826C-4FFC-404A-87AB-4C2172C08C58}" presName="bullet4b" presStyleLbl="node1" presStyleIdx="1" presStyleCnt="4" custScaleX="83885" custScaleY="83885" custLinFactX="-47855" custLinFactNeighborX="-100000" custLinFactNeighborY="-16555"/>
      <dgm:spPr>
        <a:solidFill>
          <a:srgbClr val="960202"/>
        </a:solidFill>
      </dgm:spPr>
      <dgm:t>
        <a:bodyPr/>
        <a:lstStyle/>
        <a:p>
          <a:endParaRPr lang="de-DE"/>
        </a:p>
      </dgm:t>
    </dgm:pt>
    <dgm:pt modelId="{2EB17A16-DFF8-4386-9E97-1AB4CBC3BC42}" type="pres">
      <dgm:prSet presAssocID="{81C4826C-4FFC-404A-87AB-4C2172C08C58}" presName="textBox4b" presStyleLbl="revTx" presStyleIdx="1" presStyleCnt="4" custScaleX="172323" custScaleY="68136" custLinFactNeighborX="-62193" custLinFactNeighborY="762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60CCFA-729A-4128-BFE1-F66C80ECBAB2}" type="pres">
      <dgm:prSet presAssocID="{85BE18E2-7B26-4BAD-BF0E-34A848383C76}" presName="bullet4c" presStyleLbl="node1" presStyleIdx="2" presStyleCnt="4" custScaleX="120288" custScaleY="120288" custLinFactX="300000" custLinFactY="-6043" custLinFactNeighborX="301968" custLinFactNeighborY="-100000"/>
      <dgm:spPr>
        <a:solidFill>
          <a:srgbClr val="960202"/>
        </a:solidFill>
      </dgm:spPr>
    </dgm:pt>
    <dgm:pt modelId="{78C19CD3-F512-44A5-AD88-72D5FC0F92ED}" type="pres">
      <dgm:prSet presAssocID="{85BE18E2-7B26-4BAD-BF0E-34A848383C76}" presName="textBox4c" presStyleLbl="revTx" presStyleIdx="2" presStyleCnt="4" custScaleX="134851" custScaleY="32525" custLinFactNeighborX="14773" custLinFactNeighborY="-149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7A74B0-9D27-46F6-AB2C-4FE465CBA2DC}" type="pres">
      <dgm:prSet presAssocID="{508A4175-86D3-4654-ACF8-A8E1DD2387A2}" presName="bullet4d" presStyleLbl="node1" presStyleIdx="3" presStyleCnt="4" custScaleX="99244" custScaleY="99244" custLinFactX="175887" custLinFactNeighborX="200000" custLinFactNeighborY="-24465"/>
      <dgm:spPr>
        <a:solidFill>
          <a:srgbClr val="960202"/>
        </a:solidFill>
      </dgm:spPr>
    </dgm:pt>
    <dgm:pt modelId="{5B7947F8-3976-4B15-A4D3-7ECA9BB9ABDB}" type="pres">
      <dgm:prSet presAssocID="{508A4175-86D3-4654-ACF8-A8E1DD2387A2}" presName="textBox4d" presStyleLbl="revTx" presStyleIdx="3" presStyleCnt="4" custScaleX="184351" custScaleY="62370" custLinFactNeighborX="53879" custLinFactNeighborY="584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3FDDC62-9D81-470E-94EC-3F3A017D0BC2}" type="presOf" srcId="{C78B78B4-EF69-4A48-AB3A-A7B29C070EFF}" destId="{3F97A4BD-0DCE-4869-9E7B-F717DDA6460A}" srcOrd="0" destOrd="0" presId="urn:microsoft.com/office/officeart/2005/8/layout/arrow2"/>
    <dgm:cxn modelId="{AFEF7153-2284-4027-B28A-B5635B535D5D}" type="presOf" srcId="{508A4175-86D3-4654-ACF8-A8E1DD2387A2}" destId="{5B7947F8-3976-4B15-A4D3-7ECA9BB9ABDB}" srcOrd="0" destOrd="0" presId="urn:microsoft.com/office/officeart/2005/8/layout/arrow2"/>
    <dgm:cxn modelId="{1DB65B5B-F8C0-4A23-9367-C9A3C545C813}" srcId="{6A5D4E80-20CF-4A74-AD88-4A2A1A7D8B71}" destId="{C78B78B4-EF69-4A48-AB3A-A7B29C070EFF}" srcOrd="0" destOrd="0" parTransId="{9864FF0A-D0D1-4627-BA67-A9051D91DF5A}" sibTransId="{829CF535-7C45-4D82-BEAC-37F017DBA5FC}"/>
    <dgm:cxn modelId="{5FB34C2E-FB4B-42C9-92ED-212F2046E57C}" type="presOf" srcId="{81C4826C-4FFC-404A-87AB-4C2172C08C58}" destId="{2EB17A16-DFF8-4386-9E97-1AB4CBC3BC42}" srcOrd="0" destOrd="0" presId="urn:microsoft.com/office/officeart/2005/8/layout/arrow2"/>
    <dgm:cxn modelId="{83E26674-3CCE-4FE2-906A-18AC8FE83623}" type="presOf" srcId="{85BE18E2-7B26-4BAD-BF0E-34A848383C76}" destId="{78C19CD3-F512-44A5-AD88-72D5FC0F92ED}" srcOrd="0" destOrd="0" presId="urn:microsoft.com/office/officeart/2005/8/layout/arrow2"/>
    <dgm:cxn modelId="{C55CAC78-38A8-4504-B8D0-E20C6B65F5E0}" srcId="{6A5D4E80-20CF-4A74-AD88-4A2A1A7D8B71}" destId="{85BE18E2-7B26-4BAD-BF0E-34A848383C76}" srcOrd="2" destOrd="0" parTransId="{BB79484E-183A-4388-9E69-EF5457241FCF}" sibTransId="{D3C72D48-ABB5-48A9-857C-D27095201ECE}"/>
    <dgm:cxn modelId="{B9C33415-98FF-44D5-8ACC-9466132CBD4C}" srcId="{6A5D4E80-20CF-4A74-AD88-4A2A1A7D8B71}" destId="{81C4826C-4FFC-404A-87AB-4C2172C08C58}" srcOrd="1" destOrd="0" parTransId="{4D1C9251-0CA4-4823-BDA5-724790B9BE15}" sibTransId="{FF2246EE-81D9-425D-A7BC-7D9197E0796F}"/>
    <dgm:cxn modelId="{8BEA43DB-D681-43E3-9F2A-2FDF56FEC9A8}" type="presOf" srcId="{6A5D4E80-20CF-4A74-AD88-4A2A1A7D8B71}" destId="{310C92B2-FEDA-4A45-B141-2108159A040B}" srcOrd="0" destOrd="0" presId="urn:microsoft.com/office/officeart/2005/8/layout/arrow2"/>
    <dgm:cxn modelId="{D64AA00C-2829-45F1-B7A4-0C4CE9A5D87E}" srcId="{6A5D4E80-20CF-4A74-AD88-4A2A1A7D8B71}" destId="{508A4175-86D3-4654-ACF8-A8E1DD2387A2}" srcOrd="3" destOrd="0" parTransId="{8DBB5742-476A-47C9-9C7E-65B62FC632DD}" sibTransId="{A9F38E26-8327-463E-BD37-16105D755D70}"/>
    <dgm:cxn modelId="{68612AA9-AE13-4998-B95B-5B5D38F1B2AC}" type="presParOf" srcId="{310C92B2-FEDA-4A45-B141-2108159A040B}" destId="{424ACB12-2AC7-493B-9472-27B0A9FFE5E8}" srcOrd="0" destOrd="0" presId="urn:microsoft.com/office/officeart/2005/8/layout/arrow2"/>
    <dgm:cxn modelId="{5223BE18-35A2-4268-A933-DC58F80D424A}" type="presParOf" srcId="{310C92B2-FEDA-4A45-B141-2108159A040B}" destId="{6D41190A-9475-46E0-9576-C4112F08C908}" srcOrd="1" destOrd="0" presId="urn:microsoft.com/office/officeart/2005/8/layout/arrow2"/>
    <dgm:cxn modelId="{5F2A17A3-38FA-4E18-B344-2084053E97A8}" type="presParOf" srcId="{6D41190A-9475-46E0-9576-C4112F08C908}" destId="{24E37286-8BF7-40C4-AC8C-553B82E96770}" srcOrd="0" destOrd="0" presId="urn:microsoft.com/office/officeart/2005/8/layout/arrow2"/>
    <dgm:cxn modelId="{E4D72D16-3625-4DBF-9FF4-19C23EF63DAB}" type="presParOf" srcId="{6D41190A-9475-46E0-9576-C4112F08C908}" destId="{3F97A4BD-0DCE-4869-9E7B-F717DDA6460A}" srcOrd="1" destOrd="0" presId="urn:microsoft.com/office/officeart/2005/8/layout/arrow2"/>
    <dgm:cxn modelId="{5A73EB0D-0FFE-4BD3-AF58-2BDEA33A0287}" type="presParOf" srcId="{6D41190A-9475-46E0-9576-C4112F08C908}" destId="{FE77EBD4-2FCE-4E62-91B3-2F7AEDDA85E4}" srcOrd="2" destOrd="0" presId="urn:microsoft.com/office/officeart/2005/8/layout/arrow2"/>
    <dgm:cxn modelId="{6B109E62-F4E2-4892-AE8D-DD67BA2A9418}" type="presParOf" srcId="{6D41190A-9475-46E0-9576-C4112F08C908}" destId="{2EB17A16-DFF8-4386-9E97-1AB4CBC3BC42}" srcOrd="3" destOrd="0" presId="urn:microsoft.com/office/officeart/2005/8/layout/arrow2"/>
    <dgm:cxn modelId="{D35F1382-584B-4630-B0C6-29DD3335F3A4}" type="presParOf" srcId="{6D41190A-9475-46E0-9576-C4112F08C908}" destId="{0C60CCFA-729A-4128-BFE1-F66C80ECBAB2}" srcOrd="4" destOrd="0" presId="urn:microsoft.com/office/officeart/2005/8/layout/arrow2"/>
    <dgm:cxn modelId="{0F4FDAAA-2F70-425D-94C2-11F880F20392}" type="presParOf" srcId="{6D41190A-9475-46E0-9576-C4112F08C908}" destId="{78C19CD3-F512-44A5-AD88-72D5FC0F92ED}" srcOrd="5" destOrd="0" presId="urn:microsoft.com/office/officeart/2005/8/layout/arrow2"/>
    <dgm:cxn modelId="{2E97AAC0-A092-4D2F-BCB5-CAFB4C2672FF}" type="presParOf" srcId="{6D41190A-9475-46E0-9576-C4112F08C908}" destId="{227A74B0-9D27-46F6-AB2C-4FE465CBA2DC}" srcOrd="6" destOrd="0" presId="urn:microsoft.com/office/officeart/2005/8/layout/arrow2"/>
    <dgm:cxn modelId="{382F8CB3-0987-431D-BE39-2DD8B61BDB0E}" type="presParOf" srcId="{6D41190A-9475-46E0-9576-C4112F08C908}" destId="{5B7947F8-3976-4B15-A4D3-7ECA9BB9ABD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ACB12-2AC7-493B-9472-27B0A9FFE5E8}">
      <dsp:nvSpPr>
        <dsp:cNvPr id="0" name=""/>
        <dsp:cNvSpPr/>
      </dsp:nvSpPr>
      <dsp:spPr>
        <a:xfrm>
          <a:off x="465502" y="0"/>
          <a:ext cx="7450994" cy="3352800"/>
        </a:xfrm>
        <a:prstGeom prst="swooshArrow">
          <a:avLst>
            <a:gd name="adj1" fmla="val 25000"/>
            <a:gd name="adj2" fmla="val 25000"/>
          </a:avLst>
        </a:prstGeom>
        <a:solidFill>
          <a:srgbClr val="C00000"/>
        </a:solidFill>
        <a:ln>
          <a:solidFill>
            <a:srgbClr val="96020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37286-8BF7-40C4-AC8C-553B82E96770}">
      <dsp:nvSpPr>
        <dsp:cNvPr id="0" name=""/>
        <dsp:cNvSpPr/>
      </dsp:nvSpPr>
      <dsp:spPr>
        <a:xfrm>
          <a:off x="1447799" y="2348998"/>
          <a:ext cx="123383" cy="123383"/>
        </a:xfrm>
        <a:prstGeom prst="ellipse">
          <a:avLst/>
        </a:prstGeom>
        <a:solidFill>
          <a:srgbClr val="9602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7A4BD-0DCE-4869-9E7B-F717DDA6460A}">
      <dsp:nvSpPr>
        <dsp:cNvPr id="0" name=""/>
        <dsp:cNvSpPr/>
      </dsp:nvSpPr>
      <dsp:spPr>
        <a:xfrm>
          <a:off x="577485" y="1152471"/>
          <a:ext cx="1390739" cy="54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78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/>
            <a:t>2008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Start </a:t>
          </a:r>
          <a:r>
            <a:rPr lang="de-DE" sz="1300" kern="1200" dirty="0" err="1" smtClean="0"/>
            <a:t>of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business</a:t>
          </a:r>
          <a:r>
            <a:rPr lang="de-DE" sz="1300" kern="1200" dirty="0" smtClean="0"/>
            <a:t> 4 </a:t>
          </a:r>
          <a:r>
            <a:rPr lang="de-DE" sz="1300" kern="1200" dirty="0" err="1" smtClean="0"/>
            <a:t>partners</a:t>
          </a:r>
          <a:r>
            <a:rPr lang="de-DE" sz="1300" kern="1200" dirty="0" smtClean="0"/>
            <a:t/>
          </a:r>
          <a:br>
            <a:rPr lang="de-DE" sz="1300" kern="1200" dirty="0" smtClean="0"/>
          </a:br>
          <a:r>
            <a:rPr lang="de-DE" sz="1300" kern="1200" dirty="0" smtClean="0"/>
            <a:t>1 </a:t>
          </a:r>
          <a:r>
            <a:rPr lang="de-DE" sz="1300" kern="1200" dirty="0" err="1" smtClean="0"/>
            <a:t>secretary</a:t>
          </a:r>
          <a:endParaRPr lang="de-DE" sz="1300" kern="1200" dirty="0"/>
        </a:p>
      </dsp:txBody>
      <dsp:txXfrm>
        <a:off x="577485" y="1152471"/>
        <a:ext cx="1390739" cy="540334"/>
      </dsp:txXfrm>
    </dsp:sp>
    <dsp:sp modelId="{FE77EBD4-2FCE-4E62-91B3-2F7AEDDA85E4}">
      <dsp:nvSpPr>
        <dsp:cNvPr id="0" name=""/>
        <dsp:cNvSpPr/>
      </dsp:nvSpPr>
      <dsp:spPr>
        <a:xfrm>
          <a:off x="2608912" y="1695046"/>
          <a:ext cx="179999" cy="179999"/>
        </a:xfrm>
        <a:prstGeom prst="ellipse">
          <a:avLst/>
        </a:prstGeom>
        <a:solidFill>
          <a:srgbClr val="9602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17A16-DFF8-4386-9E97-1AB4CBC3BC42}">
      <dsp:nvSpPr>
        <dsp:cNvPr id="0" name=""/>
        <dsp:cNvSpPr/>
      </dsp:nvSpPr>
      <dsp:spPr>
        <a:xfrm>
          <a:off x="1908175" y="2181548"/>
          <a:ext cx="1941288" cy="104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01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/>
            <a:t>2013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5th </a:t>
          </a:r>
          <a:r>
            <a:rPr lang="de-DE" sz="1300" kern="1200" dirty="0" err="1" smtClean="0"/>
            <a:t>anniversary</a:t>
          </a:r>
          <a:r>
            <a:rPr lang="de-DE" sz="1300" kern="1200" dirty="0" smtClean="0"/>
            <a:t/>
          </a:r>
          <a:br>
            <a:rPr lang="de-DE" sz="1300" kern="1200" dirty="0" smtClean="0"/>
          </a:br>
          <a:r>
            <a:rPr lang="de-DE" sz="1300" kern="1200" dirty="0" smtClean="0"/>
            <a:t>4 </a:t>
          </a:r>
          <a:r>
            <a:rPr lang="de-DE" sz="1300" kern="1200" dirty="0" err="1" smtClean="0"/>
            <a:t>partners</a:t>
          </a:r>
          <a:r>
            <a:rPr lang="de-DE" sz="1300" kern="1200" dirty="0" smtClean="0"/>
            <a:t/>
          </a:r>
          <a:br>
            <a:rPr lang="de-DE" sz="1300" kern="1200" dirty="0" smtClean="0"/>
          </a:br>
          <a:r>
            <a:rPr lang="de-DE" sz="1300" kern="1200" dirty="0" smtClean="0"/>
            <a:t>7 </a:t>
          </a:r>
          <a:r>
            <a:rPr lang="de-DE" sz="1300" kern="1200" dirty="0" err="1" smtClean="0"/>
            <a:t>employees</a:t>
          </a:r>
          <a:r>
            <a:rPr lang="de-DE" sz="1300" kern="1200" dirty="0" smtClean="0"/>
            <a:t/>
          </a:r>
          <a:br>
            <a:rPr lang="de-DE" sz="1300" kern="1200" dirty="0" smtClean="0"/>
          </a:br>
          <a:r>
            <a:rPr lang="de-DE" sz="1300" kern="1200" dirty="0" err="1" smtClean="0"/>
            <a:t>about</a:t>
          </a:r>
          <a:r>
            <a:rPr lang="de-DE" sz="1300" kern="1200" dirty="0" smtClean="0"/>
            <a:t> 580 </a:t>
          </a:r>
          <a:r>
            <a:rPr lang="de-DE" sz="1300" kern="1200" dirty="0" err="1" smtClean="0"/>
            <a:t>clients</a:t>
          </a:r>
          <a:endParaRPr lang="de-DE" sz="1300" kern="1200" dirty="0" smtClean="0"/>
        </a:p>
      </dsp:txBody>
      <dsp:txXfrm>
        <a:off x="1908175" y="2181548"/>
        <a:ext cx="1941288" cy="1043999"/>
      </dsp:txXfrm>
    </dsp:sp>
    <dsp:sp modelId="{0C60CCFA-729A-4128-BFE1-F66C80ECBAB2}">
      <dsp:nvSpPr>
        <dsp:cNvPr id="0" name=""/>
        <dsp:cNvSpPr/>
      </dsp:nvSpPr>
      <dsp:spPr>
        <a:xfrm>
          <a:off x="5704677" y="808270"/>
          <a:ext cx="341999" cy="341999"/>
        </a:xfrm>
        <a:prstGeom prst="ellipse">
          <a:avLst/>
        </a:prstGeom>
        <a:solidFill>
          <a:srgbClr val="9602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19CD3-F512-44A5-AD88-72D5FC0F92ED}">
      <dsp:nvSpPr>
        <dsp:cNvPr id="0" name=""/>
        <dsp:cNvSpPr/>
      </dsp:nvSpPr>
      <dsp:spPr>
        <a:xfrm>
          <a:off x="4134296" y="1670363"/>
          <a:ext cx="1519151" cy="673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654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/>
            <a:t>2017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Member </a:t>
          </a:r>
          <a:r>
            <a:rPr lang="de-DE" sz="1300" kern="1200" dirty="0" err="1" smtClean="0"/>
            <a:t>of</a:t>
          </a:r>
          <a:r>
            <a:rPr lang="de-DE" sz="1300" kern="1200" dirty="0" smtClean="0"/>
            <a:t> </a:t>
          </a:r>
          <a:br>
            <a:rPr lang="de-DE" sz="1300" kern="1200" dirty="0" smtClean="0"/>
          </a:br>
          <a:r>
            <a:rPr lang="de-DE" sz="1300" kern="1200" dirty="0" smtClean="0"/>
            <a:t>CH International</a:t>
          </a:r>
          <a:endParaRPr lang="de-DE" sz="1300" kern="1200" dirty="0">
            <a:solidFill>
              <a:srgbClr val="FF0000"/>
            </a:solidFill>
          </a:endParaRPr>
        </a:p>
      </dsp:txBody>
      <dsp:txXfrm>
        <a:off x="4134296" y="1670363"/>
        <a:ext cx="1519151" cy="673927"/>
      </dsp:txXfrm>
    </dsp:sp>
    <dsp:sp modelId="{227A74B0-9D27-46F6-AB2C-4FE465CBA2DC}">
      <dsp:nvSpPr>
        <dsp:cNvPr id="0" name=""/>
        <dsp:cNvSpPr/>
      </dsp:nvSpPr>
      <dsp:spPr>
        <a:xfrm>
          <a:off x="6667502" y="666661"/>
          <a:ext cx="377998" cy="377998"/>
        </a:xfrm>
        <a:prstGeom prst="ellipse">
          <a:avLst/>
        </a:prstGeom>
        <a:solidFill>
          <a:srgbClr val="96020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947F8-3976-4B15-A4D3-7ECA9BB9ABDB}">
      <dsp:nvSpPr>
        <dsp:cNvPr id="0" name=""/>
        <dsp:cNvSpPr/>
      </dsp:nvSpPr>
      <dsp:spPr>
        <a:xfrm>
          <a:off x="5556675" y="1541754"/>
          <a:ext cx="2076789" cy="1499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819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/>
            <a:t>2018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10th </a:t>
          </a:r>
          <a:r>
            <a:rPr lang="de-DE" sz="1300" kern="1200" dirty="0" err="1" smtClean="0"/>
            <a:t>anniversary</a:t>
          </a:r>
          <a:r>
            <a:rPr lang="de-DE" sz="1300" kern="1200" dirty="0" smtClean="0"/>
            <a:t> </a:t>
          </a:r>
          <a:br>
            <a:rPr lang="de-DE" sz="1300" kern="1200" dirty="0" smtClean="0"/>
          </a:br>
          <a:r>
            <a:rPr lang="de-DE" sz="1300" kern="1200" dirty="0" smtClean="0"/>
            <a:t>4 </a:t>
          </a:r>
          <a:r>
            <a:rPr lang="de-DE" sz="1300" kern="1200" dirty="0" err="1" smtClean="0"/>
            <a:t>partners</a:t>
          </a:r>
          <a:r>
            <a:rPr lang="de-DE" sz="1300" kern="1200" dirty="0" smtClean="0"/>
            <a:t/>
          </a:r>
          <a:br>
            <a:rPr lang="de-DE" sz="1300" kern="1200" dirty="0" smtClean="0"/>
          </a:br>
          <a:r>
            <a:rPr lang="de-DE" sz="1300" kern="1200" dirty="0" smtClean="0"/>
            <a:t>9 </a:t>
          </a:r>
          <a:r>
            <a:rPr lang="de-DE" sz="1300" kern="1200" dirty="0" err="1" smtClean="0"/>
            <a:t>employees</a:t>
          </a:r>
          <a:r>
            <a:rPr lang="de-DE" sz="1300" kern="1200" dirty="0" smtClean="0"/>
            <a:t/>
          </a:r>
          <a:br>
            <a:rPr lang="de-DE" sz="1300" kern="1200" dirty="0" smtClean="0"/>
          </a:br>
          <a:r>
            <a:rPr lang="de-DE" sz="1300" kern="1200" dirty="0" err="1" smtClean="0"/>
            <a:t>about</a:t>
          </a:r>
          <a:r>
            <a:rPr lang="de-DE" sz="1300" kern="1200" dirty="0" smtClean="0"/>
            <a:t> 750 </a:t>
          </a:r>
          <a:r>
            <a:rPr lang="de-DE" sz="1300" kern="1200" dirty="0" err="1" smtClean="0"/>
            <a:t>clients</a:t>
          </a:r>
          <a:r>
            <a:rPr lang="de-DE" sz="1300" kern="1200" dirty="0" smtClean="0"/>
            <a:t> </a:t>
          </a:r>
          <a:endParaRPr lang="de-DE" sz="1300" kern="1200" dirty="0">
            <a:solidFill>
              <a:srgbClr val="FF0000"/>
            </a:solidFill>
          </a:endParaRPr>
        </a:p>
      </dsp:txBody>
      <dsp:txXfrm>
        <a:off x="5556675" y="1541754"/>
        <a:ext cx="2076789" cy="1499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D822E41C-143E-4011-BC08-44967937E863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2723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81200"/>
            <a:ext cx="8382000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" y="5257800"/>
            <a:ext cx="8382000" cy="838200"/>
          </a:xfrm>
        </p:spPr>
        <p:txBody>
          <a:bodyPr anchor="t"/>
          <a:lstStyle>
            <a:lvl1pPr algn="l">
              <a:defRPr>
                <a:solidFill>
                  <a:srgbClr val="969696"/>
                </a:solidFill>
              </a:defRPr>
            </a:lvl1pPr>
          </a:lstStyle>
          <a:p>
            <a:r>
              <a:rPr lang="de-DE" altLang="de-DE" dirty="0" smtClean="0"/>
              <a:t>dffk | </a:t>
            </a:r>
            <a:r>
              <a:rPr lang="de-DE" altLang="de-DE" dirty="0" err="1" smtClean="0"/>
              <a:t>kröller</a:t>
            </a:r>
            <a:r>
              <a:rPr lang="de-DE" altLang="de-DE" dirty="0" smtClean="0"/>
              <a:t> + </a:t>
            </a:r>
            <a:r>
              <a:rPr lang="de-DE" altLang="de-DE" dirty="0" err="1" smtClean="0"/>
              <a:t>partner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mbB</a:t>
            </a:r>
            <a:r>
              <a:rPr lang="de-DE" altLang="de-DE" dirty="0" smtClean="0"/>
              <a:t>		Telefon: +49 (0) 711 / 66 48 23-0</a:t>
            </a:r>
          </a:p>
          <a:p>
            <a:r>
              <a:rPr lang="de-DE" altLang="de-DE" dirty="0" smtClean="0"/>
              <a:t>Steuerberatungsgesellschaft		Telefax: +49 (0) 711 / 66 48 23-99</a:t>
            </a:r>
          </a:p>
          <a:p>
            <a:r>
              <a:rPr lang="de-DE" altLang="de-DE" dirty="0" smtClean="0"/>
              <a:t>Schickhardtstraße 57		Internet: www.dffk.de</a:t>
            </a:r>
          </a:p>
          <a:p>
            <a:r>
              <a:rPr lang="de-DE" altLang="de-DE" dirty="0" smtClean="0"/>
              <a:t>70199 Stuttgart		</a:t>
            </a:r>
          </a:p>
          <a:p>
            <a:endParaRPr lang="de-DE" altLang="de-DE" dirty="0"/>
          </a:p>
        </p:txBody>
      </p:sp>
      <p:pic>
        <p:nvPicPr>
          <p:cNvPr id="5143" name="Picture 23" descr="E:\_projekte\LA VIA\dffk\powerpoint\dffk_powerpoint_20080109+\dffk_logo_2c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30200"/>
            <a:ext cx="344805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 descr="E:\_projekte\LA VIA\dffk\powerpoint\dffk_powerpoint_20080109+\dffk_logo_2c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30200"/>
            <a:ext cx="344805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9602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" name="Grafik 9" descr="Z:\kunden\dffk\druck\13-09-18 neues logo und brief und rechnung\dffk_logo_2013_rgb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0" y="330200"/>
            <a:ext cx="3448800" cy="5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9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56696A2-DCAA-40D6-8F5C-92D5109028CF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5334000" y="6510338"/>
            <a:ext cx="35814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algn="r"/>
            <a:r>
              <a:rPr lang="de-DE" altLang="de-DE" sz="1000">
                <a:solidFill>
                  <a:schemeClr val="bg1"/>
                </a:solidFill>
                <a:latin typeface="Arial" panose="020B0604020202020204" pitchFamily="34" charset="0"/>
              </a:rPr>
              <a:t>www.dffk.de</a:t>
            </a:r>
            <a:endParaRPr lang="de-DE" altLang="de-DE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185D726-0023-4503-86C5-B475D465A8A2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3FA1E-221A-4133-83B5-012EC401DA96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AAE7DEB8-14CA-45A5-A3F3-180A68B45FD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997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3700" y="1981200"/>
            <a:ext cx="2095500" cy="4114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134100" cy="41148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46D19F-B92A-4C39-BEEA-970D7B2BCB54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D8DFB6F-A4CB-47C6-A4A2-D04E457B00FA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902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7E035-C7BE-484A-A66E-6101B0735967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C3D1B6D-64AC-4426-A3E5-53DBC14BB40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414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2EDEFD-A44A-4577-BFC0-90E6D0700715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9C219DD0-3A8D-41D1-84B8-2DDAFF6EB7B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598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114800" cy="3352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4400" y="2743200"/>
            <a:ext cx="4114800" cy="33528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DE3D2-DE3D-4E04-90A8-ECD2B2183BD1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41EA2F5-5C78-4D7B-9878-BA0B925B116F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981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12BA85-8633-4578-B82E-CFFDF3BB8915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F177387F-2F82-42B8-995D-8D40FC14E0BA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962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69691-16AA-45F6-91CB-DBC2551E5979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EBF2FC0-0C8B-4F4C-8E9B-5B4B7FCB486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040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E1319-013B-49FA-BD45-A85D00EA3DB9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DA52F37D-37CA-45C7-8AAA-3F4A1B75E4A0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841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1C8CFE-F6A4-4A76-8DB7-F361F2670E0D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FC87690E-0A23-4E1E-89ED-D3AF9F21430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235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7130-19A4-4D32-9CA3-BB610ADFC628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08A0C4B-98DB-471E-B39E-5C0AA3FB5AA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506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den Titel zu bearbeiten</a:t>
            </a: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382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</p:txBody>
      </p:sp>
      <p:pic>
        <p:nvPicPr>
          <p:cNvPr id="4125" name="Picture 1053" descr="E:\_projekte\LA VIA\dffk\powerpoint\dffk_powerpoint_20080109+\dffk_logo_2c.t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30200"/>
            <a:ext cx="344805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6" name="Rectangle 1054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9602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27" name="Rectangle 1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1143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6DA91A31-DD7F-4DD0-962C-11AA795B4035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4128" name="Rectangle 1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510338"/>
            <a:ext cx="35814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4129" name="Rectangle 1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05000" y="6553200"/>
            <a:ext cx="920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altLang="de-DE"/>
              <a:t>Seite </a:t>
            </a:r>
            <a:fld id="{576CCA48-5AD3-42B8-B8D2-0CA32B76FB1F}" type="slidenum">
              <a:rPr lang="de-DE" altLang="de-DE"/>
              <a:pPr/>
              <a:t>‹#›</a:t>
            </a:fld>
            <a:endParaRPr lang="de-DE" altLang="de-DE"/>
          </a:p>
        </p:txBody>
      </p:sp>
      <p:pic>
        <p:nvPicPr>
          <p:cNvPr id="9" name="Grafik 8" descr="Z:\kunden\dffk\druck\13-09-18 neues logo und brief und rechnung\dffk_logo_2013_rgb.jp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0" y="330200"/>
            <a:ext cx="3448800" cy="590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rgbClr val="96020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960202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960202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960202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960202"/>
          </a:solidFill>
          <a:latin typeface="Arial Narrow" panose="020B0606020202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960202"/>
          </a:solidFill>
          <a:latin typeface="Arial Narrow" panose="020B0606020202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960202"/>
          </a:solidFill>
          <a:latin typeface="Arial Narrow" panose="020B0606020202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960202"/>
          </a:solidFill>
          <a:latin typeface="Arial Narrow" panose="020B0606020202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960202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Char char="•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Char char="-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1600" kern="1200">
          <a:solidFill>
            <a:srgbClr val="333333"/>
          </a:solidFill>
          <a:latin typeface="Microsoft Sans Serif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600" kern="1200">
          <a:solidFill>
            <a:srgbClr val="333333"/>
          </a:solidFill>
          <a:latin typeface="Microsoft Sans Serif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dffk | </a:t>
            </a:r>
            <a:r>
              <a:rPr lang="de-DE" altLang="de-DE" dirty="0" err="1" smtClean="0"/>
              <a:t>kröller</a:t>
            </a:r>
            <a:r>
              <a:rPr lang="de-DE" altLang="de-DE" dirty="0" smtClean="0"/>
              <a:t> + </a:t>
            </a:r>
            <a:r>
              <a:rPr lang="de-DE" altLang="de-DE" dirty="0" err="1" smtClean="0"/>
              <a:t>partner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mbB</a:t>
            </a:r>
            <a:r>
              <a:rPr lang="de-DE" altLang="de-DE" dirty="0" smtClean="0"/>
              <a:t>		Telefon: +49 (0) 711 / 66 48 23-0</a:t>
            </a:r>
          </a:p>
          <a:p>
            <a:r>
              <a:rPr lang="de-DE" altLang="de-DE" dirty="0" smtClean="0"/>
              <a:t>Steuerberatungsgesellschaft		Telefax: +49 (0) 711 / 66 48 23-99</a:t>
            </a:r>
          </a:p>
          <a:p>
            <a:r>
              <a:rPr lang="de-DE" altLang="de-DE" dirty="0" smtClean="0"/>
              <a:t>Schickhardtstraße 57		Internet: www.dffk.de</a:t>
            </a:r>
          </a:p>
          <a:p>
            <a:r>
              <a:rPr lang="de-DE" altLang="de-DE" dirty="0" smtClean="0"/>
              <a:t>70199 Stuttgart		</a:t>
            </a:r>
          </a:p>
          <a:p>
            <a:endParaRPr lang="de-DE" altLang="de-DE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896FA450-8BB5-41F4-AFBB-AD4590640C26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ED418C71-802B-4AFC-9129-ADCFDCBA3185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981200"/>
            <a:ext cx="8382000" cy="2133600"/>
          </a:xfrm>
        </p:spPr>
        <p:txBody>
          <a:bodyPr anchor="ctr"/>
          <a:lstStyle/>
          <a:p>
            <a:pPr algn="ctr"/>
            <a:r>
              <a:rPr lang="en-US" altLang="de-DE" sz="3600" dirty="0" smtClean="0"/>
              <a:t/>
            </a:r>
            <a:br>
              <a:rPr lang="en-US" altLang="de-DE" sz="3600" dirty="0" smtClean="0"/>
            </a:br>
            <a:r>
              <a:rPr lang="en-US" altLang="de-DE" sz="3600" dirty="0" smtClean="0"/>
              <a:t/>
            </a:r>
            <a:br>
              <a:rPr lang="en-US" altLang="de-DE" sz="3600" dirty="0" smtClean="0"/>
            </a:br>
            <a:r>
              <a:rPr lang="en-US" altLang="de-DE" sz="3600" dirty="0" smtClean="0"/>
              <a:t>Conference in Stockholm</a:t>
            </a:r>
            <a:br>
              <a:rPr lang="en-US" altLang="de-DE" sz="3600" dirty="0" smtClean="0"/>
            </a:br>
            <a:r>
              <a:rPr lang="en-US" altLang="de-DE" sz="3600" dirty="0" smtClean="0"/>
              <a:t>12 - 14 September 2018</a:t>
            </a:r>
            <a:endParaRPr lang="de-DE" altLang="de-DE" sz="36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962" y="2047347"/>
            <a:ext cx="1666875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8189-F7F2-4419-97DC-64F51B419E1F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78DC93D5-4537-4AD9-B5F6-407351CBA91F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8307388" cy="533400"/>
          </a:xfrm>
        </p:spPr>
        <p:txBody>
          <a:bodyPr/>
          <a:lstStyle/>
          <a:p>
            <a:r>
              <a:rPr lang="de-DE" altLang="de-DE" sz="1800" dirty="0" err="1" smtClean="0"/>
              <a:t>Our</a:t>
            </a:r>
            <a:r>
              <a:rPr lang="de-DE" altLang="de-DE" sz="1800" dirty="0" smtClean="0"/>
              <a:t> Country </a:t>
            </a:r>
            <a:r>
              <a:rPr lang="de-DE" altLang="de-DE" sz="1800" dirty="0" err="1" smtClean="0"/>
              <a:t>and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our</a:t>
            </a:r>
            <a:r>
              <a:rPr lang="de-DE" altLang="de-DE" sz="1800" dirty="0" smtClean="0"/>
              <a:t> Region</a:t>
            </a:r>
            <a:endParaRPr lang="de-DE" altLang="de-DE" sz="1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8053754" cy="3352800"/>
          </a:xfrm>
        </p:spPr>
        <p:txBody>
          <a:bodyPr/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/>
              <a:t>Industrial giants and a strong medium-sized backbone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/>
              <a:t>Economic strength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/>
              <a:t>Land of inventors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/>
              <a:t>Qualified workforce as our most important asset</a:t>
            </a: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/>
              <a:t>Research and production in important future areas such as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/>
              <a:t>sustainable mobility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/>
              <a:t>environmental technology and resource efficiency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/>
              <a:t>health and healthcare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dirty="0" smtClean="0"/>
              <a:t>embedded systems and IT services</a:t>
            </a:r>
          </a:p>
        </p:txBody>
      </p:sp>
    </p:spTree>
    <p:extLst>
      <p:ext uri="{BB962C8B-B14F-4D97-AF65-F5344CB8AC3E}">
        <p14:creationId xmlns:p14="http://schemas.microsoft.com/office/powerpoint/2010/main" val="20603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altLang="de-DE" dirty="0" smtClean="0"/>
              <a:t>dffk | </a:t>
            </a:r>
            <a:r>
              <a:rPr lang="de-DE" altLang="de-DE" dirty="0" err="1" smtClean="0"/>
              <a:t>kröller</a:t>
            </a:r>
            <a:r>
              <a:rPr lang="de-DE" altLang="de-DE" dirty="0" smtClean="0"/>
              <a:t> + </a:t>
            </a:r>
            <a:r>
              <a:rPr lang="de-DE" altLang="de-DE" dirty="0" err="1" smtClean="0"/>
              <a:t>partner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mbB</a:t>
            </a:r>
            <a:r>
              <a:rPr lang="de-DE" altLang="de-DE" dirty="0" smtClean="0"/>
              <a:t>		Telefon: +49 (0) 711 / 66 48 23-0</a:t>
            </a:r>
          </a:p>
          <a:p>
            <a:r>
              <a:rPr lang="de-DE" altLang="de-DE" dirty="0" smtClean="0"/>
              <a:t>Steuerberatungsgesellschaft		Telefax: +49 (0) 711 / 66 48 23-99</a:t>
            </a:r>
          </a:p>
          <a:p>
            <a:r>
              <a:rPr lang="de-DE" altLang="de-DE" dirty="0" smtClean="0"/>
              <a:t>Schickhardtstraße 57		Internet: www.dffk.de</a:t>
            </a:r>
          </a:p>
          <a:p>
            <a:r>
              <a:rPr lang="de-DE" altLang="de-DE" dirty="0" smtClean="0"/>
              <a:t>70199 Stuttgart		</a:t>
            </a:r>
          </a:p>
          <a:p>
            <a:endParaRPr lang="de-DE" altLang="de-DE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896FA450-8BB5-41F4-AFBB-AD4590640C26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ED418C71-802B-4AFC-9129-ADCFDCBA3185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007578"/>
            <a:ext cx="8382000" cy="2133600"/>
          </a:xfrm>
        </p:spPr>
        <p:txBody>
          <a:bodyPr anchor="ctr"/>
          <a:lstStyle/>
          <a:p>
            <a:pPr algn="ctr"/>
            <a:r>
              <a:rPr lang="en-US" altLang="de-DE" sz="2400" b="0" dirty="0" smtClean="0">
                <a:solidFill>
                  <a:schemeClr val="tx1"/>
                </a:solidFill>
              </a:rPr>
              <a:t>We look forward to working with you in</a:t>
            </a:r>
            <a:br>
              <a:rPr lang="en-US" altLang="de-DE" sz="2400" b="0" dirty="0" smtClean="0">
                <a:solidFill>
                  <a:schemeClr val="tx1"/>
                </a:solidFill>
              </a:rPr>
            </a:br>
            <a:r>
              <a:rPr lang="en-US" altLang="de-DE" sz="2400" b="0" dirty="0" smtClean="0">
                <a:solidFill>
                  <a:schemeClr val="tx1"/>
                </a:solidFill>
              </a:rPr>
              <a:t/>
            </a:r>
            <a:br>
              <a:rPr lang="en-US" altLang="de-DE" sz="2400" b="0" dirty="0" smtClean="0">
                <a:solidFill>
                  <a:schemeClr val="tx1"/>
                </a:solidFill>
              </a:rPr>
            </a:br>
            <a:r>
              <a:rPr lang="en-US" altLang="de-DE" sz="2400" dirty="0" smtClean="0"/>
              <a:t/>
            </a:r>
            <a:br>
              <a:rPr lang="en-US" altLang="de-DE" sz="2400" dirty="0" smtClean="0"/>
            </a:br>
            <a:r>
              <a:rPr lang="en-US" altLang="de-DE" sz="2400" dirty="0"/>
              <a:t/>
            </a:r>
            <a:br>
              <a:rPr lang="en-US" altLang="de-DE" sz="2400" dirty="0"/>
            </a:br>
            <a:r>
              <a:rPr lang="en-US" altLang="de-DE" sz="2400" b="0" dirty="0" smtClean="0">
                <a:solidFill>
                  <a:schemeClr val="tx1"/>
                </a:solidFill>
              </a:rPr>
              <a:t>Thank </a:t>
            </a:r>
            <a:r>
              <a:rPr lang="en-US" altLang="de-DE" sz="2400" b="0" dirty="0">
                <a:solidFill>
                  <a:schemeClr val="tx1"/>
                </a:solidFill>
              </a:rPr>
              <a:t>you for your </a:t>
            </a:r>
            <a:r>
              <a:rPr lang="en-US" altLang="de-DE" sz="2400" b="0" dirty="0" smtClean="0">
                <a:solidFill>
                  <a:schemeClr val="tx1"/>
                </a:solidFill>
              </a:rPr>
              <a:t>attention!</a:t>
            </a:r>
            <a:endParaRPr lang="de-DE" altLang="de-DE" sz="2400" b="0" dirty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288" y="2689187"/>
            <a:ext cx="14287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 err="1" smtClean="0"/>
              <a:t>Our</a:t>
            </a:r>
            <a:r>
              <a:rPr lang="de-DE" altLang="de-DE" sz="1800" dirty="0" smtClean="0"/>
              <a:t> </a:t>
            </a:r>
            <a:r>
              <a:rPr lang="de-DE" altLang="de-DE" sz="1800" dirty="0" err="1"/>
              <a:t>H</a:t>
            </a:r>
            <a:r>
              <a:rPr lang="de-DE" altLang="de-DE" sz="1800" dirty="0" err="1" smtClean="0"/>
              <a:t>istory</a:t>
            </a:r>
            <a:r>
              <a:rPr lang="de-DE" altLang="de-DE" sz="1800" dirty="0" smtClean="0"/>
              <a:t> (so </a:t>
            </a:r>
            <a:r>
              <a:rPr lang="de-DE" altLang="de-DE" sz="1800" dirty="0" err="1" smtClean="0"/>
              <a:t>far</a:t>
            </a:r>
            <a:r>
              <a:rPr lang="de-DE" altLang="de-DE" sz="1800" dirty="0" smtClean="0"/>
              <a:t>)</a:t>
            </a:r>
            <a:endParaRPr lang="de-DE" altLang="de-DE" sz="1800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778822"/>
              </p:ext>
            </p:extLst>
          </p:nvPr>
        </p:nvGraphicFramePr>
        <p:xfrm>
          <a:off x="457200" y="2743200"/>
          <a:ext cx="8382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8189-F7F2-4419-97DC-64F51B419E1F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78DC93D5-4537-4AD9-B5F6-407351CBA91F}" type="slidenum">
              <a:rPr lang="de-DE" altLang="de-DE"/>
              <a:pPr/>
              <a:t>2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6485" y="5045520"/>
            <a:ext cx="910868" cy="47365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5338921" y="2561013"/>
            <a:ext cx="1680267" cy="696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546"/>
              </a:spcAft>
            </a:pPr>
            <a:r>
              <a:rPr lang="de-DE" sz="1300" b="1" dirty="0" smtClean="0">
                <a:latin typeface="+mn-lt"/>
              </a:rPr>
              <a:t>2018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546"/>
              </a:spcAft>
            </a:pPr>
            <a:r>
              <a:rPr lang="de-DE" sz="1300" dirty="0" smtClean="0">
                <a:latin typeface="+mn-lt"/>
              </a:rPr>
              <a:t>Rainer </a:t>
            </a:r>
            <a:r>
              <a:rPr lang="de-DE" sz="1300" dirty="0">
                <a:latin typeface="+mn-lt"/>
              </a:rPr>
              <a:t>J. </a:t>
            </a:r>
            <a:r>
              <a:rPr lang="de-DE" sz="1300" dirty="0" smtClean="0">
                <a:latin typeface="+mn-lt"/>
              </a:rPr>
              <a:t>Lamm</a:t>
            </a:r>
            <a:br>
              <a:rPr lang="de-DE" sz="1300" dirty="0" smtClean="0">
                <a:latin typeface="+mn-lt"/>
              </a:rPr>
            </a:br>
            <a:r>
              <a:rPr lang="de-DE" sz="1300" dirty="0" err="1" smtClean="0">
                <a:latin typeface="+mn-lt"/>
              </a:rPr>
              <a:t>joins</a:t>
            </a:r>
            <a:r>
              <a:rPr lang="de-DE" sz="1300" dirty="0" smtClean="0">
                <a:latin typeface="+mn-lt"/>
              </a:rPr>
              <a:t> </a:t>
            </a:r>
            <a:r>
              <a:rPr lang="de-DE" sz="1300" dirty="0" err="1" smtClean="0">
                <a:latin typeface="+mn-lt"/>
              </a:rPr>
              <a:t>as</a:t>
            </a:r>
            <a:r>
              <a:rPr lang="de-DE" sz="1300" dirty="0" smtClean="0">
                <a:latin typeface="+mn-lt"/>
              </a:rPr>
              <a:t> </a:t>
            </a:r>
            <a:r>
              <a:rPr lang="de-DE" sz="1300" dirty="0" err="1">
                <a:latin typeface="+mn-lt"/>
              </a:rPr>
              <a:t>new</a:t>
            </a:r>
            <a:r>
              <a:rPr lang="de-DE" sz="1300" dirty="0">
                <a:latin typeface="+mn-lt"/>
              </a:rPr>
              <a:t> partner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092201" y="2819289"/>
            <a:ext cx="1635384" cy="876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546"/>
              </a:spcAft>
            </a:pPr>
            <a:r>
              <a:rPr lang="de-DE" sz="1300" b="1" dirty="0" smtClean="0">
                <a:latin typeface="+mn-lt"/>
              </a:rPr>
              <a:t>2016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546"/>
              </a:spcAft>
            </a:pPr>
            <a:r>
              <a:rPr lang="de-DE" sz="1300" dirty="0" err="1" smtClean="0">
                <a:latin typeface="+mn-lt"/>
              </a:rPr>
              <a:t>Retirement</a:t>
            </a:r>
            <a:r>
              <a:rPr lang="de-DE" sz="1300" dirty="0" smtClean="0">
                <a:latin typeface="+mn-lt"/>
              </a:rPr>
              <a:t> </a:t>
            </a:r>
            <a:r>
              <a:rPr lang="de-DE" sz="1300" dirty="0" err="1" smtClean="0">
                <a:latin typeface="+mn-lt"/>
              </a:rPr>
              <a:t>of</a:t>
            </a:r>
            <a:r>
              <a:rPr lang="de-DE" sz="1300" dirty="0" smtClean="0">
                <a:latin typeface="+mn-lt"/>
              </a:rPr>
              <a:t/>
            </a:r>
            <a:br>
              <a:rPr lang="de-DE" sz="1300" dirty="0" smtClean="0">
                <a:latin typeface="+mn-lt"/>
              </a:rPr>
            </a:br>
            <a:r>
              <a:rPr lang="de-DE" sz="1300" dirty="0" err="1" smtClean="0">
                <a:latin typeface="+mn-lt"/>
              </a:rPr>
              <a:t>co-founding</a:t>
            </a:r>
            <a:r>
              <a:rPr lang="de-DE" sz="1300" dirty="0" smtClean="0">
                <a:latin typeface="+mn-lt"/>
              </a:rPr>
              <a:t> partner</a:t>
            </a:r>
            <a:br>
              <a:rPr lang="de-DE" sz="1300" dirty="0" smtClean="0">
                <a:latin typeface="+mn-lt"/>
              </a:rPr>
            </a:br>
            <a:r>
              <a:rPr lang="de-DE" sz="1300" dirty="0" smtClean="0">
                <a:latin typeface="+mn-lt"/>
              </a:rPr>
              <a:t>Gerhard </a:t>
            </a:r>
            <a:r>
              <a:rPr lang="de-DE" sz="1300" dirty="0" err="1" smtClean="0">
                <a:latin typeface="+mn-lt"/>
              </a:rPr>
              <a:t>Kröller</a:t>
            </a:r>
            <a:endParaRPr lang="de-DE" sz="1300" dirty="0">
              <a:latin typeface="+mn-lt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4081548" y="4032219"/>
            <a:ext cx="234000" cy="234000"/>
          </a:xfrm>
          <a:prstGeom prst="ellipse">
            <a:avLst/>
          </a:prstGeom>
          <a:solidFill>
            <a:srgbClr val="960202"/>
          </a:solidFill>
          <a:ln w="1270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Microsoft Sans Serif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5133919" y="3751259"/>
            <a:ext cx="288000" cy="288000"/>
          </a:xfrm>
          <a:prstGeom prst="ellipse">
            <a:avLst/>
          </a:prstGeom>
          <a:solidFill>
            <a:srgbClr val="960202"/>
          </a:solidFill>
          <a:ln w="1270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 err="1" smtClean="0"/>
              <a:t>Our</a:t>
            </a:r>
            <a:r>
              <a:rPr lang="de-DE" altLang="de-DE" sz="1800" dirty="0" smtClean="0"/>
              <a:t> Partners / </a:t>
            </a:r>
            <a:r>
              <a:rPr lang="de-DE" altLang="de-DE" sz="1800" dirty="0" err="1" smtClean="0"/>
              <a:t>Specialists</a:t>
            </a:r>
            <a:endParaRPr lang="de-DE" altLang="de-DE" sz="1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743200"/>
            <a:ext cx="8382000" cy="3352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300" dirty="0" smtClean="0"/>
              <a:t>						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endParaRPr lang="en-US" sz="13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8189-F7F2-4419-97DC-64F51B419E1F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78DC93D5-4537-4AD9-B5F6-407351CBA91F}" type="slidenum">
              <a:rPr lang="de-DE" altLang="de-DE"/>
              <a:pPr/>
              <a:t>3</a:t>
            </a:fld>
            <a:endParaRPr lang="de-DE" alt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3269621"/>
            <a:ext cx="1827969" cy="122030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4" y="3268800"/>
            <a:ext cx="1827969" cy="12203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4" y="5063246"/>
            <a:ext cx="1827969" cy="122030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00" y="5065200"/>
            <a:ext cx="1828107" cy="12204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" t="9525" r="6010"/>
          <a:stretch/>
        </p:blipFill>
        <p:spPr>
          <a:xfrm>
            <a:off x="6559200" y="3268800"/>
            <a:ext cx="1828799" cy="12204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61" r="6151"/>
          <a:stretch/>
        </p:blipFill>
        <p:spPr>
          <a:xfrm>
            <a:off x="6557608" y="5065200"/>
            <a:ext cx="1830253" cy="12204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83587" y="2795957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b="1" dirty="0" smtClean="0">
                <a:latin typeface="+mn-lt"/>
              </a:rPr>
              <a:t>Elke </a:t>
            </a:r>
            <a:r>
              <a:rPr lang="de-DE" sz="1300" b="1" dirty="0">
                <a:latin typeface="+mn-lt"/>
              </a:rPr>
              <a:t>F</a:t>
            </a:r>
            <a:r>
              <a:rPr lang="de-DE" sz="1300" b="1" dirty="0" smtClean="0">
                <a:latin typeface="+mn-lt"/>
              </a:rPr>
              <a:t>ischer</a:t>
            </a:r>
            <a:r>
              <a:rPr lang="de-DE" sz="1300" dirty="0" smtClean="0">
                <a:latin typeface="+mn-lt"/>
              </a:rPr>
              <a:t> (Partner)</a:t>
            </a:r>
          </a:p>
          <a:p>
            <a:pPr>
              <a:spcBef>
                <a:spcPts val="0"/>
              </a:spcBef>
            </a:pPr>
            <a:r>
              <a:rPr lang="de-DE" sz="1100" dirty="0" smtClean="0">
                <a:latin typeface="+mn-lt"/>
              </a:rPr>
              <a:t>Steuerberaterin</a:t>
            </a:r>
            <a:endParaRPr lang="de-DE" sz="1100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431937" y="2790103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b="1" dirty="0" smtClean="0">
                <a:latin typeface="+mn-lt"/>
              </a:rPr>
              <a:t>Reiner Dürr</a:t>
            </a:r>
            <a:r>
              <a:rPr lang="de-DE" sz="1300" dirty="0" smtClean="0">
                <a:latin typeface="+mn-lt"/>
              </a:rPr>
              <a:t> (Partner)</a:t>
            </a:r>
          </a:p>
          <a:p>
            <a:pPr>
              <a:spcBef>
                <a:spcPts val="0"/>
              </a:spcBef>
            </a:pPr>
            <a:r>
              <a:rPr lang="de-DE" sz="1100" dirty="0" smtClean="0">
                <a:latin typeface="+mn-lt"/>
              </a:rPr>
              <a:t>Steuerberater</a:t>
            </a:r>
            <a:endParaRPr lang="de-DE" sz="11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477002" y="2793033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b="1" dirty="0" smtClean="0">
                <a:latin typeface="+mn-lt"/>
              </a:rPr>
              <a:t>Gerhard </a:t>
            </a:r>
            <a:r>
              <a:rPr lang="de-DE" sz="1300" b="1" dirty="0" err="1" smtClean="0">
                <a:latin typeface="+mn-lt"/>
              </a:rPr>
              <a:t>Kröller</a:t>
            </a:r>
            <a:endParaRPr lang="de-DE" sz="1300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de-DE" sz="1100" dirty="0" smtClean="0">
                <a:latin typeface="+mn-lt"/>
              </a:rPr>
              <a:t>Steuerberater</a:t>
            </a:r>
            <a:endParaRPr lang="de-DE" sz="1100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86517" y="4601312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b="1" dirty="0" smtClean="0">
                <a:latin typeface="+mn-lt"/>
              </a:rPr>
              <a:t>Ines </a:t>
            </a:r>
            <a:r>
              <a:rPr lang="de-DE" sz="1300" b="1" dirty="0">
                <a:latin typeface="+mn-lt"/>
              </a:rPr>
              <a:t>F</a:t>
            </a:r>
            <a:r>
              <a:rPr lang="de-DE" sz="1300" b="1" dirty="0" smtClean="0">
                <a:latin typeface="+mn-lt"/>
              </a:rPr>
              <a:t>erger</a:t>
            </a:r>
            <a:r>
              <a:rPr lang="de-DE" sz="1300" dirty="0" smtClean="0">
                <a:latin typeface="+mn-lt"/>
              </a:rPr>
              <a:t> (Partner)</a:t>
            </a:r>
          </a:p>
          <a:p>
            <a:pPr>
              <a:spcBef>
                <a:spcPts val="0"/>
              </a:spcBef>
            </a:pPr>
            <a:r>
              <a:rPr lang="de-DE" sz="1100" dirty="0" smtClean="0">
                <a:latin typeface="+mn-lt"/>
              </a:rPr>
              <a:t>Steuerberaterin</a:t>
            </a:r>
            <a:endParaRPr lang="de-DE" sz="1100" dirty="0"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434867" y="460424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b="1" dirty="0" smtClean="0">
                <a:latin typeface="+mn-lt"/>
              </a:rPr>
              <a:t>Rainer J. Lamm</a:t>
            </a:r>
            <a:r>
              <a:rPr lang="de-DE" sz="1300" dirty="0" smtClean="0">
                <a:latin typeface="+mn-lt"/>
              </a:rPr>
              <a:t> (Partner)</a:t>
            </a:r>
          </a:p>
          <a:p>
            <a:pPr>
              <a:spcBef>
                <a:spcPts val="0"/>
              </a:spcBef>
            </a:pPr>
            <a:r>
              <a:rPr lang="de-DE" sz="1100" dirty="0" smtClean="0">
                <a:latin typeface="+mn-lt"/>
              </a:rPr>
              <a:t>Wirtschaftsprüfer, Steuerberater</a:t>
            </a:r>
            <a:endParaRPr lang="de-DE" sz="1100" dirty="0">
              <a:latin typeface="+mn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479933" y="4607174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b="1" dirty="0" smtClean="0">
                <a:latin typeface="+mn-lt"/>
              </a:rPr>
              <a:t>Sebastian Lackus</a:t>
            </a:r>
            <a:endParaRPr lang="de-DE" sz="1300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de-DE" sz="1100" dirty="0" smtClean="0">
                <a:latin typeface="+mn-lt"/>
              </a:rPr>
              <a:t>Steuerberater</a:t>
            </a:r>
            <a:endParaRPr lang="de-DE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17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 err="1" smtClean="0"/>
              <a:t>Our</a:t>
            </a:r>
            <a:r>
              <a:rPr lang="de-DE" altLang="de-DE" sz="1800" dirty="0" smtClean="0"/>
              <a:t> Professional Team</a:t>
            </a:r>
            <a:endParaRPr lang="de-DE" alt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8189-F7F2-4419-97DC-64F51B419E1F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78DC93D5-4537-4AD9-B5F6-407351CBA91F}" type="slidenum">
              <a:rPr lang="de-DE" altLang="de-DE"/>
              <a:pPr/>
              <a:t>4</a:t>
            </a:fld>
            <a:endParaRPr lang="de-DE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12" y="2760783"/>
            <a:ext cx="6800850" cy="28003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21369" y="2321169"/>
            <a:ext cx="1288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+mn-lt"/>
              </a:rPr>
              <a:t>Tax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Advisors</a:t>
            </a:r>
            <a:endParaRPr lang="de-DE" b="1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115408" y="5586048"/>
            <a:ext cx="2156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+mn-lt"/>
              </a:rPr>
              <a:t>Chartered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Accountants</a:t>
            </a:r>
            <a:endParaRPr lang="de-DE" b="1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86853" y="2510272"/>
            <a:ext cx="1426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+mn-lt"/>
              </a:rPr>
              <a:t>Tax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err="1" smtClean="0">
                <a:latin typeface="+mn-lt"/>
              </a:rPr>
              <a:t>Assistants</a:t>
            </a:r>
            <a:endParaRPr lang="de-DE" b="1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016262" y="4985238"/>
            <a:ext cx="1765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n-lt"/>
              </a:rPr>
              <a:t>Accounting Clerks</a:t>
            </a:r>
            <a:endParaRPr lang="de-DE" b="1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52650" y="3141786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atin typeface="+mn-lt"/>
              </a:rPr>
              <a:t>Business </a:t>
            </a:r>
            <a:r>
              <a:rPr lang="de-DE" b="1" dirty="0" err="1" smtClean="0">
                <a:latin typeface="+mn-lt"/>
              </a:rPr>
              <a:t>Economists</a:t>
            </a:r>
            <a:endParaRPr lang="de-DE" b="1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0558" y="5246079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+mn-lt"/>
              </a:rPr>
              <a:t>Secretaries</a:t>
            </a:r>
            <a:endParaRPr lang="de-DE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8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 err="1" smtClean="0"/>
              <a:t>Our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S</a:t>
            </a:r>
            <a:r>
              <a:rPr lang="de-DE" altLang="de-DE" sz="1800" dirty="0" smtClean="0"/>
              <a:t>ervices</a:t>
            </a:r>
            <a:endParaRPr lang="de-DE" altLang="de-DE" sz="1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743200"/>
            <a:ext cx="8282354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Consultancy </a:t>
            </a:r>
            <a:r>
              <a:rPr lang="en-US" dirty="0"/>
              <a:t>for Businesses and </a:t>
            </a:r>
            <a:r>
              <a:rPr lang="en-US" dirty="0" smtClean="0"/>
              <a:t>Individuals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Financial and payroll </a:t>
            </a:r>
            <a:r>
              <a:rPr lang="en-US" dirty="0"/>
              <a:t>accounting</a:t>
            </a:r>
          </a:p>
          <a:p>
            <a:r>
              <a:rPr lang="en-US" dirty="0" smtClean="0"/>
              <a:t>Annual accounts and tax returns</a:t>
            </a:r>
            <a:endParaRPr lang="en-US" dirty="0"/>
          </a:p>
          <a:p>
            <a:r>
              <a:rPr lang="en-US" dirty="0" smtClean="0"/>
              <a:t>VAT </a:t>
            </a:r>
          </a:p>
          <a:p>
            <a:r>
              <a:rPr lang="en-US" dirty="0" smtClean="0"/>
              <a:t>Customs &amp; excise</a:t>
            </a:r>
          </a:p>
          <a:p>
            <a:r>
              <a:rPr lang="en-US" dirty="0" smtClean="0"/>
              <a:t>Assistance </a:t>
            </a:r>
            <a:r>
              <a:rPr lang="en-US" dirty="0"/>
              <a:t>with government tax audits</a:t>
            </a:r>
          </a:p>
          <a:p>
            <a:r>
              <a:rPr lang="en-US" dirty="0" smtClean="0"/>
              <a:t>Appeals </a:t>
            </a:r>
            <a:r>
              <a:rPr lang="en-US" dirty="0"/>
              <a:t>(both administrative and before </a:t>
            </a:r>
            <a:r>
              <a:rPr lang="en-US" dirty="0" smtClean="0"/>
              <a:t>courts) </a:t>
            </a:r>
          </a:p>
          <a:p>
            <a:r>
              <a:rPr lang="en-US" dirty="0" smtClean="0"/>
              <a:t>Tax planning (M&amp;A / restructuring, inheritance tax etc.)</a:t>
            </a:r>
          </a:p>
          <a:p>
            <a:r>
              <a:rPr lang="en-US" dirty="0" smtClean="0"/>
              <a:t>Expert opinions, incl. court expert opinions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8189-F7F2-4419-97DC-64F51B419E1F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78DC93D5-4537-4AD9-B5F6-407351CBA91F}" type="slidenum">
              <a:rPr lang="de-DE" altLang="de-DE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22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 err="1" smtClean="0"/>
              <a:t>Our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S</a:t>
            </a:r>
            <a:r>
              <a:rPr lang="de-DE" altLang="de-DE" sz="1800" dirty="0" smtClean="0"/>
              <a:t>ervices</a:t>
            </a:r>
            <a:endParaRPr lang="de-DE" altLang="de-DE" sz="1800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448405" y="2743200"/>
            <a:ext cx="8469923" cy="3352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Consultancy for Consultants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Consultancy for currently more than 130 tax consultants or </a:t>
            </a:r>
            <a:r>
              <a:rPr lang="en-US" dirty="0"/>
              <a:t>their clients in specifically defined </a:t>
            </a:r>
            <a:r>
              <a:rPr lang="en-US" dirty="0" smtClean="0"/>
              <a:t>areas, </a:t>
            </a:r>
            <a:r>
              <a:rPr lang="en-US" dirty="0"/>
              <a:t>either in individual cases or on a continual </a:t>
            </a:r>
            <a:r>
              <a:rPr lang="en-US" dirty="0" smtClean="0"/>
              <a:t>basis.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Discussion of </a:t>
            </a:r>
            <a:r>
              <a:rPr lang="en-US" dirty="0"/>
              <a:t>any </a:t>
            </a:r>
            <a:r>
              <a:rPr lang="en-US" dirty="0" smtClean="0"/>
              <a:t>cases openly </a:t>
            </a:r>
            <a:r>
              <a:rPr lang="en-US" dirty="0"/>
              <a:t>or just </a:t>
            </a:r>
            <a:r>
              <a:rPr lang="en-US" dirty="0" smtClean="0"/>
              <a:t>by abstract </a:t>
            </a:r>
            <a:r>
              <a:rPr lang="en-US" dirty="0"/>
              <a:t>facts without naming </a:t>
            </a:r>
            <a:r>
              <a:rPr lang="en-US" dirty="0" smtClean="0"/>
              <a:t>the client.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Second opinions.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Tax consultants often ask us for assistance with international tax issues for their clients.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8189-F7F2-4419-97DC-64F51B419E1F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78DC93D5-4537-4AD9-B5F6-407351CBA91F}" type="slidenum">
              <a:rPr lang="de-DE" altLang="de-DE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2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our regular </a:t>
            </a:r>
            <a:r>
              <a:rPr lang="en-US" dirty="0"/>
              <a:t>newsletter </a:t>
            </a:r>
            <a:r>
              <a:rPr lang="en-US" dirty="0" smtClean="0"/>
              <a:t>“dffk | </a:t>
            </a:r>
            <a:r>
              <a:rPr lang="en-US" dirty="0" err="1" smtClean="0"/>
              <a:t>kompakt</a:t>
            </a:r>
            <a:r>
              <a:rPr lang="en-US" dirty="0" smtClean="0"/>
              <a:t>” for clients and business contacts,</a:t>
            </a:r>
            <a:br>
              <a:rPr lang="en-US" dirty="0" smtClean="0"/>
            </a:br>
            <a:r>
              <a:rPr lang="en-US" dirty="0" smtClean="0"/>
              <a:t>we cover </a:t>
            </a:r>
            <a:r>
              <a:rPr lang="en-US" dirty="0"/>
              <a:t>current </a:t>
            </a:r>
            <a:r>
              <a:rPr lang="en-US" dirty="0" smtClean="0"/>
              <a:t>topics such as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nternal dffk news</a:t>
            </a:r>
          </a:p>
          <a:p>
            <a:r>
              <a:rPr lang="en-US" dirty="0" smtClean="0"/>
              <a:t>current </a:t>
            </a:r>
            <a:r>
              <a:rPr lang="en-US" dirty="0"/>
              <a:t>tax issues</a:t>
            </a:r>
          </a:p>
          <a:p>
            <a:r>
              <a:rPr lang="en-US" dirty="0"/>
              <a:t>new legislation</a:t>
            </a:r>
          </a:p>
          <a:p>
            <a:r>
              <a:rPr lang="en-US" dirty="0"/>
              <a:t>court decisions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8189-F7F2-4419-97DC-64F51B419E1F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78DC93D5-4537-4AD9-B5F6-407351CBA91F}" type="slidenum">
              <a:rPr lang="de-DE" altLang="de-DE"/>
              <a:pPr/>
              <a:t>7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62375" t="14981" r="7398" b="5629"/>
          <a:stretch/>
        </p:blipFill>
        <p:spPr>
          <a:xfrm rot="21026560">
            <a:off x="6392650" y="3731547"/>
            <a:ext cx="1188720" cy="170410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62162" t="15475" r="7610" b="5909"/>
          <a:stretch/>
        </p:blipFill>
        <p:spPr>
          <a:xfrm rot="820185">
            <a:off x="5261583" y="3925124"/>
            <a:ext cx="1188720" cy="168748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l="62497" t="15765" r="7486" b="5619"/>
          <a:stretch/>
        </p:blipFill>
        <p:spPr>
          <a:xfrm>
            <a:off x="4202030" y="3516599"/>
            <a:ext cx="1180409" cy="1687484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1800" dirty="0" err="1" smtClean="0"/>
              <a:t>Our</a:t>
            </a:r>
            <a:r>
              <a:rPr lang="de-DE" altLang="de-DE" sz="1800" dirty="0" smtClean="0"/>
              <a:t> Newsletter</a:t>
            </a: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3287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8189-F7F2-4419-97DC-64F51B419E1F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78DC93D5-4537-4AD9-B5F6-407351CBA91F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8307388" cy="533400"/>
          </a:xfrm>
        </p:spPr>
        <p:txBody>
          <a:bodyPr/>
          <a:lstStyle/>
          <a:p>
            <a:r>
              <a:rPr lang="de-DE" altLang="de-DE" sz="1800" dirty="0" err="1" smtClean="0"/>
              <a:t>Our</a:t>
            </a:r>
            <a:r>
              <a:rPr lang="de-DE" altLang="de-DE" sz="1800" dirty="0" smtClean="0"/>
              <a:t> </a:t>
            </a:r>
            <a:r>
              <a:rPr lang="de-DE" altLang="de-DE" sz="1800" dirty="0"/>
              <a:t>Q</a:t>
            </a:r>
            <a:r>
              <a:rPr lang="de-DE" altLang="de-DE" sz="1800" dirty="0" smtClean="0"/>
              <a:t>uality </a:t>
            </a:r>
            <a:r>
              <a:rPr lang="de-DE" altLang="de-DE" sz="1800" dirty="0"/>
              <a:t>M</a:t>
            </a:r>
            <a:r>
              <a:rPr lang="de-DE" altLang="de-DE" sz="1800" dirty="0" smtClean="0"/>
              <a:t>anagement</a:t>
            </a:r>
            <a:endParaRPr lang="de-DE" altLang="de-DE" sz="1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DE" altLang="de-DE" dirty="0" smtClean="0"/>
              <a:t>Regular </a:t>
            </a:r>
            <a:r>
              <a:rPr lang="de-DE" altLang="de-DE" dirty="0" err="1" smtClean="0"/>
              <a:t>external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internal </a:t>
            </a:r>
            <a:r>
              <a:rPr lang="de-DE" altLang="de-DE" dirty="0" err="1" smtClean="0"/>
              <a:t>trainings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partners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technical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staff</a:t>
            </a:r>
            <a:endParaRPr lang="de-DE" altLang="de-DE" dirty="0" smtClean="0"/>
          </a:p>
          <a:p>
            <a:pPr>
              <a:spcAft>
                <a:spcPts val="1200"/>
              </a:spcAft>
            </a:pPr>
            <a:r>
              <a:rPr lang="de-DE" altLang="de-DE" dirty="0" smtClean="0"/>
              <a:t>Checklist </a:t>
            </a:r>
            <a:r>
              <a:rPr lang="de-DE" altLang="de-DE" dirty="0" err="1" smtClean="0"/>
              <a:t>system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all </a:t>
            </a:r>
            <a:r>
              <a:rPr lang="de-DE" altLang="de-DE" dirty="0" err="1" smtClean="0"/>
              <a:t>types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tax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compliance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work</a:t>
            </a:r>
            <a:endParaRPr lang="de-DE" altLang="de-DE" dirty="0" smtClean="0"/>
          </a:p>
          <a:p>
            <a:pPr>
              <a:spcAft>
                <a:spcPts val="1200"/>
              </a:spcAft>
            </a:pPr>
            <a:r>
              <a:rPr lang="de-DE" altLang="de-DE" dirty="0" err="1" smtClean="0"/>
              <a:t>Vocational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training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our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own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tax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assistants</a:t>
            </a:r>
            <a:endParaRPr lang="de-DE" altLang="de-DE" dirty="0" smtClean="0"/>
          </a:p>
          <a:p>
            <a:pPr>
              <a:spcAft>
                <a:spcPts val="1200"/>
              </a:spcAft>
            </a:pPr>
            <a:r>
              <a:rPr lang="de-DE" altLang="de-DE" dirty="0" err="1" smtClean="0"/>
              <a:t>Four-eyes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principle</a:t>
            </a:r>
            <a:endParaRPr lang="de-DE" altLang="de-DE" dirty="0" smtClean="0"/>
          </a:p>
          <a:p>
            <a:r>
              <a:rPr lang="de-DE" altLang="de-DE" dirty="0" err="1" smtClean="0"/>
              <a:t>Replacement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cover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ensured</a:t>
            </a:r>
            <a:r>
              <a:rPr lang="de-DE" altLang="de-DE" dirty="0" smtClean="0"/>
              <a:t> in </a:t>
            </a:r>
            <a:r>
              <a:rPr lang="de-DE" altLang="de-DE" dirty="0" err="1" smtClean="0"/>
              <a:t>cases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when</a:t>
            </a:r>
            <a:r>
              <a:rPr lang="de-DE" altLang="de-DE" dirty="0" smtClean="0"/>
              <a:t> a partner </a:t>
            </a:r>
            <a:r>
              <a:rPr lang="de-DE" altLang="de-DE" dirty="0" err="1" smtClean="0"/>
              <a:t>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staff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member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temporarily</a:t>
            </a:r>
            <a:r>
              <a:rPr lang="de-DE" altLang="de-DE" dirty="0" smtClean="0"/>
              <a:t> not </a:t>
            </a:r>
            <a:r>
              <a:rPr lang="de-DE" altLang="de-DE" dirty="0" err="1" smtClean="0"/>
              <a:t>available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853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8189-F7F2-4419-97DC-64F51B419E1F}" type="datetime1">
              <a:rPr lang="de-DE" altLang="de-DE" smtClean="0"/>
              <a:pPr/>
              <a:t>29.08.2018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www.dffk.de</a:t>
            </a:r>
            <a:endParaRPr lang="de-DE" altLang="de-DE" sz="140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78DC93D5-4537-4AD9-B5F6-407351CBA91F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8307388" cy="533400"/>
          </a:xfrm>
        </p:spPr>
        <p:txBody>
          <a:bodyPr/>
          <a:lstStyle/>
          <a:p>
            <a:r>
              <a:rPr lang="de-DE" altLang="de-DE" sz="1800" dirty="0" err="1" smtClean="0"/>
              <a:t>Our</a:t>
            </a:r>
            <a:r>
              <a:rPr lang="de-DE" altLang="de-DE" sz="1800" dirty="0" smtClean="0"/>
              <a:t> Country </a:t>
            </a:r>
            <a:r>
              <a:rPr lang="de-DE" altLang="de-DE" sz="1800" dirty="0" err="1" smtClean="0"/>
              <a:t>and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our</a:t>
            </a:r>
            <a:r>
              <a:rPr lang="de-DE" altLang="de-DE" sz="1800" dirty="0" smtClean="0"/>
              <a:t> Region</a:t>
            </a:r>
            <a:endParaRPr lang="de-DE" altLang="de-DE" sz="1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43200"/>
            <a:ext cx="6005146" cy="33528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altLang="de-DE" dirty="0" smtClean="0"/>
              <a:t>Stuttgart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capital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Federal State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br>
              <a:rPr lang="de-DE" altLang="de-DE" dirty="0" smtClean="0"/>
            </a:br>
            <a:r>
              <a:rPr lang="de-DE" altLang="de-DE" dirty="0" smtClean="0"/>
              <a:t>Baden-Württemberg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one </a:t>
            </a:r>
            <a:r>
              <a:rPr lang="en-US" dirty="0"/>
              <a:t>of the leading economic regions not only in Germany but also </a:t>
            </a:r>
            <a:r>
              <a:rPr lang="en-US" dirty="0" smtClean="0"/>
              <a:t>in Europe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home </a:t>
            </a:r>
            <a:r>
              <a:rPr lang="en-US" dirty="0"/>
              <a:t>to internationally renowned corporations and thousands of successful small and medium-sized </a:t>
            </a:r>
            <a:r>
              <a:rPr lang="en-US" dirty="0" smtClean="0"/>
              <a:t>enterprises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known </a:t>
            </a:r>
            <a:r>
              <a:rPr lang="en-US" dirty="0"/>
              <a:t>for its innovative drive and inventive spirit, with a high level of productivity and low </a:t>
            </a:r>
            <a:r>
              <a:rPr lang="en-US" dirty="0" smtClean="0"/>
              <a:t>unemployment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l</a:t>
            </a:r>
            <a:r>
              <a:rPr lang="en-US" dirty="0" smtClean="0"/>
              <a:t>eading exporter in Germany</a:t>
            </a:r>
          </a:p>
        </p:txBody>
      </p:sp>
      <p:pic>
        <p:nvPicPr>
          <p:cNvPr id="1026" name="Picture 2" descr="85229f79-e459-4873-a26e-79ea9907fbac@dff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7910"/>
          <a:stretch/>
        </p:blipFill>
        <p:spPr bwMode="auto">
          <a:xfrm>
            <a:off x="6690946" y="2142392"/>
            <a:ext cx="1767254" cy="366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7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Microsoft Sans Serif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Microsoft Sans Serif" panose="020B0604020202020204" pitchFamily="34" charset="0"/>
          </a:defRPr>
        </a:defPPr>
      </a:lstStyle>
    </a:lnDef>
  </a:objectDefaults>
  <a:extraClrSchemeLst>
    <a:extraClrScheme>
      <a:clrScheme name="Off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333333"/>
    </a:dk1>
    <a:lt1>
      <a:srgbClr val="FFFFFF"/>
    </a:lt1>
    <a:dk2>
      <a:srgbClr val="333333"/>
    </a:dk2>
    <a:lt2>
      <a:srgbClr val="1C1C1C"/>
    </a:lt2>
    <a:accent1>
      <a:srgbClr val="00E4A8"/>
    </a:accent1>
    <a:accent2>
      <a:srgbClr val="CC0000"/>
    </a:accent2>
    <a:accent3>
      <a:srgbClr val="FFFFFF"/>
    </a:accent3>
    <a:accent4>
      <a:srgbClr val="2A2A2A"/>
    </a:accent4>
    <a:accent5>
      <a:srgbClr val="AAEFD1"/>
    </a:accent5>
    <a:accent6>
      <a:srgbClr val="B90000"/>
    </a:accent6>
    <a:hlink>
      <a:srgbClr val="CC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dffk-powerpoint</Template>
  <TotalTime>3</TotalTime>
  <Words>281</Words>
  <Application>Microsoft Office PowerPoint</Application>
  <PresentationFormat>On-screen Show (4:3)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Microsoft Sans Serif</vt:lpstr>
      <vt:lpstr>Tahoma</vt:lpstr>
      <vt:lpstr>Times New Roman</vt:lpstr>
      <vt:lpstr>Wingdings</vt:lpstr>
      <vt:lpstr>Office</vt:lpstr>
      <vt:lpstr>  Conference in Stockholm 12 - 14 September 2018</vt:lpstr>
      <vt:lpstr>Our History (so far)</vt:lpstr>
      <vt:lpstr>Our Partners / Specialists</vt:lpstr>
      <vt:lpstr>Our Professional Team</vt:lpstr>
      <vt:lpstr>Our Services</vt:lpstr>
      <vt:lpstr>Our Services</vt:lpstr>
      <vt:lpstr>Our Newsletter</vt:lpstr>
      <vt:lpstr>Our Quality Management</vt:lpstr>
      <vt:lpstr>Our Country and our Region</vt:lpstr>
      <vt:lpstr>Our Country and our Region</vt:lpstr>
      <vt:lpstr>We look forward to working with you in    Thank you for your attention!</vt:lpstr>
    </vt:vector>
  </TitlesOfParts>
  <Company>DFFK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Startseite Titel der Präsentation  Weitere Infos (z.B. Kunde etc)</dc:title>
  <dc:creator>Gaviano, Nadine (dffk)</dc:creator>
  <cp:lastModifiedBy>Carly Davis</cp:lastModifiedBy>
  <cp:revision>44</cp:revision>
  <dcterms:created xsi:type="dcterms:W3CDTF">2018-08-14T08:14:32Z</dcterms:created>
  <dcterms:modified xsi:type="dcterms:W3CDTF">2018-08-29T13:46:17Z</dcterms:modified>
</cp:coreProperties>
</file>